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20" r:id="rId3"/>
    <p:sldMasterId id="2147490057" r:id="rId4"/>
    <p:sldMasterId id="2147490070" r:id="rId5"/>
  </p:sldMasterIdLst>
  <p:notesMasterIdLst>
    <p:notesMasterId r:id="rId41"/>
  </p:notesMasterIdLst>
  <p:handoutMasterIdLst>
    <p:handoutMasterId r:id="rId42"/>
  </p:handoutMasterIdLst>
  <p:sldIdLst>
    <p:sldId id="2128" r:id="rId6"/>
    <p:sldId id="1004" r:id="rId7"/>
    <p:sldId id="1005" r:id="rId8"/>
    <p:sldId id="1018" r:id="rId9"/>
    <p:sldId id="1019" r:id="rId10"/>
    <p:sldId id="1061" r:id="rId11"/>
    <p:sldId id="1063" r:id="rId12"/>
    <p:sldId id="1064" r:id="rId13"/>
    <p:sldId id="1065" r:id="rId14"/>
    <p:sldId id="1066" r:id="rId15"/>
    <p:sldId id="1067" r:id="rId16"/>
    <p:sldId id="1068" r:id="rId17"/>
    <p:sldId id="2280" r:id="rId18"/>
    <p:sldId id="2281" r:id="rId19"/>
    <p:sldId id="2096" r:id="rId20"/>
    <p:sldId id="2282" r:id="rId21"/>
    <p:sldId id="2284" r:id="rId22"/>
    <p:sldId id="2285" r:id="rId23"/>
    <p:sldId id="2296" r:id="rId24"/>
    <p:sldId id="2297" r:id="rId25"/>
    <p:sldId id="2298" r:id="rId26"/>
    <p:sldId id="2299" r:id="rId27"/>
    <p:sldId id="2300" r:id="rId28"/>
    <p:sldId id="2301" r:id="rId29"/>
    <p:sldId id="2302" r:id="rId30"/>
    <p:sldId id="2303" r:id="rId31"/>
    <p:sldId id="2304" r:id="rId32"/>
    <p:sldId id="2305" r:id="rId33"/>
    <p:sldId id="2306" r:id="rId34"/>
    <p:sldId id="2307" r:id="rId35"/>
    <p:sldId id="2295" r:id="rId36"/>
    <p:sldId id="2308" r:id="rId37"/>
    <p:sldId id="2309" r:id="rId38"/>
    <p:sldId id="2117" r:id="rId39"/>
    <p:sldId id="1892" r:id="rId4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00FF00"/>
    <a:srgbClr val="FF99FF"/>
    <a:srgbClr val="FF00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324" autoAdjust="0"/>
    <p:restoredTop sz="93315" autoAdjust="0"/>
  </p:normalViewPr>
  <p:slideViewPr>
    <p:cSldViewPr>
      <p:cViewPr varScale="1">
        <p:scale>
          <a:sx n="59" d="100"/>
          <a:sy n="59" d="100"/>
        </p:scale>
        <p:origin x="124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commentAuthors" Target="commentAuthor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985626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2985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94482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90729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2098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221851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863877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67925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431684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120721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39036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AEE01-5D35-4097-BC8F-C894EF5012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7418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C3AB5-FBA4-43D2-80A8-BD34D74DD2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61595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8968D-5E5C-400E-A12D-9EF8E47CB7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8465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E594D-39A0-4919-9E9E-741EEB23F7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787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06B2A-DA12-4B12-A415-8405F03F37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4723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EDC37-03C8-4FBA-AE6F-A5B4C4BF76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41036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C2D2E-0ED3-48B2-8B15-1C2DC4669E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6653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8B535-D79D-435A-AF72-4AE64716CB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502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C9701-F3A6-44EE-AB0B-ADA31AA316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29547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100AF-79BC-4932-B155-27715CC56F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37613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928F0-7832-4554-ABB1-54AF0F8CF2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93521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E2FA7-2AA4-4432-8A6B-4222C0F7F2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71227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0199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7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50432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8247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7207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7470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0069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23868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548674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18727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809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5321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21" r:id="rId1"/>
    <p:sldLayoutId id="2147490022" r:id="rId2"/>
    <p:sldLayoutId id="2147490023" r:id="rId3"/>
    <p:sldLayoutId id="2147490024" r:id="rId4"/>
    <p:sldLayoutId id="2147490025" r:id="rId5"/>
    <p:sldLayoutId id="2147490026" r:id="rId6"/>
    <p:sldLayoutId id="2147490027" r:id="rId7"/>
    <p:sldLayoutId id="2147490028" r:id="rId8"/>
    <p:sldLayoutId id="2147490029" r:id="rId9"/>
    <p:sldLayoutId id="2147490030" r:id="rId10"/>
    <p:sldLayoutId id="2147490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52EDAA61-FB52-4251-BC16-00978AD67D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45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58" r:id="rId1"/>
    <p:sldLayoutId id="2147490059" r:id="rId2"/>
    <p:sldLayoutId id="2147490060" r:id="rId3"/>
    <p:sldLayoutId id="2147490061" r:id="rId4"/>
    <p:sldLayoutId id="2147490062" r:id="rId5"/>
    <p:sldLayoutId id="2147490063" r:id="rId6"/>
    <p:sldLayoutId id="2147490064" r:id="rId7"/>
    <p:sldLayoutId id="2147490065" r:id="rId8"/>
    <p:sldLayoutId id="2147490066" r:id="rId9"/>
    <p:sldLayoutId id="2147490067" r:id="rId10"/>
    <p:sldLayoutId id="2147490068" r:id="rId11"/>
    <p:sldLayoutId id="21474900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17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71" r:id="rId1"/>
    <p:sldLayoutId id="2147490072" r:id="rId2"/>
    <p:sldLayoutId id="2147490073" r:id="rId3"/>
    <p:sldLayoutId id="2147490074" r:id="rId4"/>
    <p:sldLayoutId id="2147490075" r:id="rId5"/>
    <p:sldLayoutId id="2147490076" r:id="rId6"/>
    <p:sldLayoutId id="2147490077" r:id="rId7"/>
    <p:sldLayoutId id="2147490078" r:id="rId8"/>
    <p:sldLayoutId id="2147490079" r:id="rId9"/>
    <p:sldLayoutId id="2147490080" r:id="rId10"/>
    <p:sldLayoutId id="21474900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rs.org.hk/support.asp" TargetMode="External"/><Relationship Id="rId1" Type="http://schemas.openxmlformats.org/officeDocument/2006/relationships/slideLayout" Target="../slideLayouts/slideLayout4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rs.org.hk/support.asp" TargetMode="External"/><Relationship Id="rId1" Type="http://schemas.openxmlformats.org/officeDocument/2006/relationships/slideLayout" Target="../slideLayouts/slideLayout4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基督苦難主日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0" spc="300" dirty="0">
                <a:solidFill>
                  <a:srgbClr val="FFFF00"/>
                </a:solidFill>
                <a:ea typeface="華康粗黑體" panose="020B0709000000000000" pitchFamily="49" charset="-120"/>
              </a:rPr>
              <a:t>信仰與標記</a:t>
            </a:r>
            <a:endParaRPr lang="en-US" altLang="zh-TW" sz="12000" spc="3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805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885384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們將耶穌帶到哥耳哥達地方，解說「髑髏」的地方，就拿沒藥調和的酒給他喝，耶穌卻沒有接受。他們就將他釘在十字架上，並把他的衣服分開，拈鬮，看誰得什麼。他們把耶穌釘在十字架上時，正是第三時辰。他的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罪狀牌上寫的是：「猶太人的君王。」</a:t>
            </a:r>
            <a:endParaRPr lang="en-US" altLang="zh-TW" sz="4000" dirty="0">
              <a:solidFill>
                <a:srgbClr val="FF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與他一起還釘了兩個強盜：一個在他右邊，一個在他左邊。</a:t>
            </a:r>
            <a:r>
              <a:rPr lang="en-US" altLang="zh-TW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【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這就應驗了經上所說的：</a:t>
            </a:r>
            <a:r>
              <a:rPr lang="en-US" altLang="zh-TW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他被列於叛逆之中。</a:t>
            </a:r>
            <a:r>
              <a:rPr lang="en-US" altLang="zh-TW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』】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740352" y="6237312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5/8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885384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路過的人都侮辱他，搖着頭說：「哇！你這拆毀聖殿，三天內重建起來的，你從十字架上下來，救你自己罷！」</a:t>
            </a:r>
            <a:endParaRPr lang="en-US" altLang="zh-TW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同樣，司祭長與經師也譏笑他，彼此說：「他救了別人，卻救不了自己！默西亞，以色列的君王！現在從十字架上下來罷，叫我們看了好相信！」連與他一起釘在十字架上的人也辱罵他。到了第六時辰，遍地昏黑，直到第九時辰。</a:t>
            </a:r>
            <a:endParaRPr lang="en-US" altLang="zh-TW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740352" y="6309320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6/8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885384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在第九時辰，耶穌大聲呼號說：「厄羅依，厄羅依，肋瑪，撒巴黑塔尼？」意思是：「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我的天主，我的天主，你為什麼捨棄了我？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」旁邊站着的人中有的聽見了，就說：「看，他呼喚厄里亞呢！」有一個人就跑過去，把海綿浸滿了醋，綁在蘆葦上，遞給他喝，說：「等一等，我們看，是否厄里亞來將他卸下。」</a:t>
            </a:r>
            <a:endParaRPr lang="en-US" altLang="zh-TW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endParaRPr lang="zh-TW" altLang="en-US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668344" y="6165304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7/8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885384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耶穌大喊一聲，就斷了氣。聖所裏的帳幔，從上到下，分裂為二。對面站着的百夫長，看見耶穌這樣斷了氣，就說：「這人真是天主子！」</a:t>
            </a:r>
            <a:endParaRPr lang="en-US" altLang="zh-TW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基督的福音。　</a:t>
            </a:r>
            <a:endParaRPr lang="en-US" altLang="zh-TW" sz="3600" dirty="0">
              <a:solidFill>
                <a:srgbClr val="FFFFFF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眾：基督，願光榮和讚頌歸於你！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668344" y="6165304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 charset="0"/>
                <a:ea typeface="新細明體" charset="-120"/>
              </a:rPr>
              <a:t>8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/8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87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基督苦難主日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0" spc="300" dirty="0">
                <a:solidFill>
                  <a:srgbClr val="FFFF00"/>
                </a:solidFill>
                <a:ea typeface="華康粗黑體" panose="020B0709000000000000" pitchFamily="49" charset="-120"/>
              </a:rPr>
              <a:t>信仰與標記</a:t>
            </a:r>
            <a:endParaRPr lang="en-US" altLang="zh-TW" sz="12000" spc="3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6712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受教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的口舌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;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清晨喚醒我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;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如學生一樣靜聽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;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侮辱和唾污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;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板著臉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像一塊燧石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使自己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空虛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取了奴僕的形體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他聽命至死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且死在十字架上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聽到耶穌的名字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無不屈膝叩拜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你是猶太人的君王嗎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 你說的是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釘他在十字架上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紫紅袍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茨冠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君王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萬歲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屈膝朝拜他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罪狀牌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猶太人的君王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我的天主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你為什麼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捨棄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了我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  <a:endParaRPr lang="en-US" altLang="zh-TW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5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受教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的口舌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;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清晨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喚醒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我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;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如學生一樣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靜聽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;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侮辱和唾污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;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板著臉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像一塊燧石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effectLst/>
                <a:uLnTx/>
                <a:uFillTx/>
                <a:ea typeface="華康正顏楷體W7(P)" panose="03000700000000000000" pitchFamily="66" charset="-12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ts val="45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使自己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空虛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取了奴僕的形體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;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他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聽命至死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且死在十字架上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.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聽到耶穌的名字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無不屈膝叩拜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dirty="0">
                <a:solidFill>
                  <a:srgbClr val="FF0000"/>
                </a:solidFill>
                <a:latin typeface="Arial"/>
                <a:ea typeface="華康儷中黑" panose="020B0509000000000000" pitchFamily="49" charset="-120"/>
              </a:rPr>
              <a:t>受教</a:t>
            </a:r>
            <a:r>
              <a:rPr lang="en-US" altLang="zh-TW" sz="40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喚醒</a:t>
            </a:r>
            <a:r>
              <a:rPr lang="en-US" altLang="zh-TW" sz="40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靜聽</a:t>
            </a:r>
            <a:r>
              <a:rPr lang="en-US" altLang="zh-TW" sz="40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燧石</a:t>
            </a:r>
            <a:r>
              <a:rPr lang="en-US" altLang="zh-TW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橫眉冷對千夫指</a:t>
            </a:r>
            <a:r>
              <a:rPr lang="en-US" altLang="zh-TW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空虛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00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唯道集虛</a:t>
            </a:r>
            <a:r>
              <a:rPr lang="en-US" altLang="zh-TW" sz="4000" dirty="0">
                <a:solidFill>
                  <a:srgbClr val="00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以虛集道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;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聖枝</a:t>
            </a:r>
            <a:r>
              <a:rPr lang="en-US" altLang="zh-TW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dirty="0">
                <a:solidFill>
                  <a:srgbClr val="0000FF"/>
                </a:solidFill>
                <a:highlight>
                  <a:srgbClr val="FFFF00"/>
                </a:highlight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什麼標記</a:t>
            </a:r>
            <a:r>
              <a:rPr lang="en-US" altLang="zh-TW" dirty="0">
                <a:solidFill>
                  <a:srgbClr val="0000FF"/>
                </a:solidFill>
                <a:highlight>
                  <a:srgbClr val="FFFF00"/>
                </a:highlight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?</a:t>
            </a:r>
            <a:endParaRPr kumimoji="1" lang="en-US" altLang="zh-TW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聽命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至死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絕對服從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到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28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歲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;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藏器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於身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/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待時</a:t>
            </a:r>
            <a:r>
              <a:rPr lang="en-US" altLang="zh-TW" sz="28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自我中心還有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聽命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?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遙遠的回憶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!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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  <a:sym typeface="Wingdings" panose="05000000000000000000" pitchFamily="2" charset="2"/>
              </a:rPr>
              <a:t>膚淺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  <a:sym typeface="Wingdings" panose="05000000000000000000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聽耶穌名</a:t>
            </a:r>
            <a:r>
              <a:rPr lang="zh-TW" altLang="en-US" sz="4000" dirty="0">
                <a:solidFill>
                  <a:srgbClr val="FF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點頭</a:t>
            </a:r>
            <a:r>
              <a:rPr lang="en-US" altLang="zh-TW" sz="4000" dirty="0">
                <a:solidFill>
                  <a:srgbClr val="FF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叩拜</a:t>
            </a:r>
            <a:r>
              <a:rPr lang="en-US" altLang="zh-TW" sz="40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叩拜易</a:t>
            </a:r>
            <a:r>
              <a:rPr lang="en-US" altLang="zh-TW" sz="40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000000"/>
                </a:solidFill>
                <a:latin typeface="Arial"/>
                <a:ea typeface="華康儷中黑" panose="020B0509000000000000" pitchFamily="49" charset="-120"/>
                <a:sym typeface="Wingdings" panose="05000000000000000000" pitchFamily="2" charset="2"/>
              </a:rPr>
              <a:t>順服難</a:t>
            </a: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en-US" altLang="zh-TW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295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你是猶太人的君王嗎</a:t>
            </a:r>
            <a:r>
              <a:rPr lang="en-US" altLang="zh-TW" sz="4000" dirty="0">
                <a:ea typeface="華康正顏楷體W7(P)" panose="03000700000000000000" pitchFamily="66" charset="-120"/>
              </a:rPr>
              <a:t>?</a:t>
            </a:r>
            <a:r>
              <a:rPr lang="zh-TW" altLang="en-US" sz="4000" dirty="0">
                <a:ea typeface="華康正顏楷體W7(P)" panose="03000700000000000000" pitchFamily="66" charset="-120"/>
              </a:rPr>
              <a:t> 你說的是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釘他在十字架上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紫紅袍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茨冠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君王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萬歲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屈膝朝拜他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罪狀牌</a:t>
            </a:r>
            <a:r>
              <a:rPr lang="en-US" altLang="zh-TW" sz="4000" dirty="0"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ea typeface="華康正顏楷體W7(P)" panose="03000700000000000000" pitchFamily="66" charset="-120"/>
              </a:rPr>
              <a:t>猶太人的君王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br>
              <a:rPr lang="en-US" altLang="zh-TW" sz="4000" dirty="0">
                <a:ea typeface="華康正顏楷體W7(P)" panose="03000700000000000000" pitchFamily="66" charset="-120"/>
              </a:rPr>
            </a:br>
            <a:r>
              <a:rPr lang="zh-TW" altLang="en-US" sz="40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我的天主</a:t>
            </a:r>
            <a:r>
              <a:rPr lang="en-US" altLang="zh-TW" sz="40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! </a:t>
            </a:r>
            <a:r>
              <a:rPr lang="zh-TW" altLang="en-US" sz="40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你為什麼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捨棄</a:t>
            </a:r>
            <a:r>
              <a:rPr lang="zh-TW" altLang="en-US" sz="40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了我</a:t>
            </a:r>
            <a:r>
              <a:rPr lang="en-US" altLang="zh-TW" sz="40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?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ea typeface="華康儷中黑" panose="020B0509000000000000" pitchFamily="49" charset="-120"/>
              </a:rPr>
              <a:t>子畏於匡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曰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「文王既沒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文不在茲乎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天之將喪斯文也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後死者不得與於斯文也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天之未喪斯文也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匡人其如予何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</a:p>
          <a:p>
            <a:pPr lvl="0" eaLnBrk="1" hangingPunct="1">
              <a:lnSpc>
                <a:spcPts val="4000"/>
              </a:lnSpc>
              <a:spcBef>
                <a:spcPct val="0"/>
              </a:spcBef>
              <a:buNone/>
            </a:pPr>
            <a:r>
              <a:rPr lang="zh-TW" altLang="en-US" sz="2800">
                <a:ea typeface="標楷體" panose="03000509000000000000" pitchFamily="65" charset="-120"/>
              </a:rPr>
              <a:t>    </a:t>
            </a:r>
            <a:r>
              <a:rPr lang="zh-TW" altLang="en-US" sz="3500" b="1">
                <a:ea typeface="標楷體" panose="03000509000000000000" pitchFamily="65" charset="-120"/>
              </a:rPr>
              <a:t>孔子</a:t>
            </a:r>
            <a:r>
              <a:rPr lang="zh-TW" altLang="en-US" sz="3500" b="1" dirty="0">
                <a:ea typeface="標楷體" panose="03000509000000000000" pitchFamily="65" charset="-120"/>
              </a:rPr>
              <a:t>在匡地被困</a:t>
            </a:r>
            <a:r>
              <a:rPr lang="en-US" altLang="zh-TW" sz="3500" b="1" dirty="0">
                <a:ea typeface="標楷體" panose="03000509000000000000" pitchFamily="65" charset="-120"/>
              </a:rPr>
              <a:t>,</a:t>
            </a:r>
            <a:r>
              <a:rPr lang="zh-TW" altLang="en-US" sz="3500" b="1" dirty="0">
                <a:ea typeface="標楷體" panose="03000509000000000000" pitchFamily="65" charset="-120"/>
              </a:rPr>
              <a:t>他說</a:t>
            </a:r>
            <a:r>
              <a:rPr lang="en-US" altLang="zh-TW" sz="3500" b="1" dirty="0">
                <a:ea typeface="標楷體" panose="03000509000000000000" pitchFamily="65" charset="-120"/>
              </a:rPr>
              <a:t>:</a:t>
            </a:r>
            <a:r>
              <a:rPr lang="zh-TW" altLang="en-US" sz="3500" b="1" dirty="0">
                <a:ea typeface="標楷體" panose="03000509000000000000" pitchFamily="65" charset="-120"/>
              </a:rPr>
              <a:t>「文王死了後</a:t>
            </a:r>
            <a:r>
              <a:rPr lang="en-US" altLang="zh-TW" sz="3500" b="1" dirty="0">
                <a:ea typeface="標楷體" panose="03000509000000000000" pitchFamily="65" charset="-120"/>
              </a:rPr>
              <a:t>,</a:t>
            </a:r>
            <a:r>
              <a:rPr lang="zh-TW" altLang="en-US" sz="3500" b="1" dirty="0">
                <a:ea typeface="標楷體" panose="03000509000000000000" pitchFamily="65" charset="-120"/>
              </a:rPr>
              <a:t>文化遺產不都由我繼承嗎</a:t>
            </a:r>
            <a:r>
              <a:rPr lang="en-US" altLang="zh-TW" sz="3500" b="1" dirty="0">
                <a:ea typeface="標楷體" panose="03000509000000000000" pitchFamily="65" charset="-120"/>
              </a:rPr>
              <a:t>?</a:t>
            </a:r>
            <a:r>
              <a:rPr lang="zh-TW" altLang="en-US" sz="3500" b="1" dirty="0">
                <a:ea typeface="標楷體" panose="03000509000000000000" pitchFamily="65" charset="-120"/>
              </a:rPr>
              <a:t>老天若要滅絕文化</a:t>
            </a:r>
            <a:r>
              <a:rPr lang="en-US" altLang="zh-TW" sz="3500" b="1" dirty="0">
                <a:ea typeface="標楷體" panose="03000509000000000000" pitchFamily="65" charset="-120"/>
              </a:rPr>
              <a:t>,</a:t>
            </a:r>
            <a:r>
              <a:rPr lang="zh-TW" altLang="en-US" sz="3500" b="1" dirty="0">
                <a:ea typeface="標楷體" panose="03000509000000000000" pitchFamily="65" charset="-120"/>
              </a:rPr>
              <a:t>我就不會掌握這些文化了</a:t>
            </a:r>
            <a:r>
              <a:rPr lang="en-US" altLang="zh-TW" sz="3500" b="1" dirty="0">
                <a:ea typeface="標楷體" panose="03000509000000000000" pitchFamily="65" charset="-120"/>
              </a:rPr>
              <a:t>;</a:t>
            </a:r>
            <a:r>
              <a:rPr lang="zh-TW" altLang="en-US" sz="3500" b="1" dirty="0">
                <a:solidFill>
                  <a:srgbClr val="0000FF"/>
                </a:solidFill>
                <a:ea typeface="標楷體" panose="03000509000000000000" pitchFamily="65" charset="-120"/>
              </a:rPr>
              <a:t>老天若不要滅絕文化</a:t>
            </a:r>
            <a:r>
              <a:rPr lang="en-US" altLang="zh-TW" sz="3500" b="1" dirty="0">
                <a:solidFill>
                  <a:srgbClr val="0000FF"/>
                </a:solidFill>
                <a:ea typeface="標楷體" panose="03000509000000000000" pitchFamily="65" charset="-120"/>
              </a:rPr>
              <a:t>,</a:t>
            </a:r>
            <a:r>
              <a:rPr lang="zh-TW" altLang="en-US" sz="3500" b="1" dirty="0">
                <a:solidFill>
                  <a:srgbClr val="0000FF"/>
                </a:solidFill>
                <a:ea typeface="標楷體" panose="03000509000000000000" pitchFamily="65" charset="-120"/>
              </a:rPr>
              <a:t>匡人能把我怎樣</a:t>
            </a:r>
            <a:r>
              <a:rPr lang="en-US" altLang="zh-TW" sz="3500" b="1" dirty="0">
                <a:solidFill>
                  <a:srgbClr val="0000FF"/>
                </a:solidFill>
                <a:ea typeface="標楷體" panose="03000509000000000000" pitchFamily="65" charset="-120"/>
              </a:rPr>
              <a:t>?</a:t>
            </a:r>
            <a:r>
              <a:rPr lang="zh-TW" altLang="en-US" sz="3500" b="1" dirty="0">
                <a:ea typeface="標楷體" panose="03000509000000000000" pitchFamily="65" charset="-120"/>
              </a:rPr>
              <a:t>」</a:t>
            </a:r>
            <a:endParaRPr lang="en-US" altLang="zh-TW" sz="3500" b="1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87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33FE7B7-3477-4894-9352-84DDEDDC0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有一種希望可以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抗拒失敗和毀滅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它包含著一種頑強的鬥志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和對生命本身的執著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無論如何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堅強的活下去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There is a kind of hope that can resist failure and devastation; that innate resilience and a tenacity for life itself. No matter the situation,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person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stays strong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and carries on with determination.</a:t>
            </a:r>
          </a:p>
        </p:txBody>
      </p:sp>
    </p:spTree>
    <p:extLst>
      <p:ext uri="{BB962C8B-B14F-4D97-AF65-F5344CB8AC3E}">
        <p14:creationId xmlns:p14="http://schemas.microsoft.com/office/powerpoint/2010/main" val="319904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這種希望正視著殘酷的現實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看清了生命中必然的支離破碎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甚至體驗到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上主本身所面對的「無能」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This kind of hope enables one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to face cruelties of reality, and see clearly the necessary unavoidable fragility of life; it can even enable one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to experience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the “powerlessness”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as God Himself has experienced. </a:t>
            </a:r>
          </a:p>
        </p:txBody>
      </p:sp>
    </p:spTree>
    <p:extLst>
      <p:ext uri="{BB962C8B-B14F-4D97-AF65-F5344CB8AC3E}">
        <p14:creationId xmlns:p14="http://schemas.microsoft.com/office/powerpoint/2010/main" val="132755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9D98835-5E5C-48AE-8AE6-E3C39FA0B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1450"/>
            <a:ext cx="9144000" cy="65151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恭讀依撒意亞先知書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50:4-7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我主上主賜給了我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受教的口舌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，叫我會用言語，來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援助疲倦的人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。他每天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清晨喚醒我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，喚醒我的耳朵，叫我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如同學生一樣靜聽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。我主上主開啟了我的耳朵。我並沒有違抗，也沒有退避。我將我背，轉給打擊我的人；把我的腮，轉給扯我鬍鬚的人；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對於侮辱和唾污，我沒有遮掩我的面。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68EAB613-178E-49D3-8A1A-1E2EBCDBA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988" name="文字方塊 3">
            <a:extLst>
              <a:ext uri="{FF2B5EF4-FFF2-40B4-BE49-F238E27FC236}">
                <a16:creationId xmlns:a16="http://schemas.microsoft.com/office/drawing/2014/main" id="{A0D6DCFD-86D2-45F5-8AC6-C1363F20A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6688" y="62865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1/2</a:t>
            </a:r>
            <a:endParaRPr kumimoji="1" lang="zh-TW" altLang="en-US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我們不願相信今日的天主是</a:t>
            </a:r>
            <a:endParaRPr lang="en-US" altLang="zh-TW" sz="44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「無能」的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因為我們總是希望在痛苦之餘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有一位能打救我們的天主</a:t>
            </a:r>
            <a:r>
              <a:rPr lang="en-US" altLang="zh-TW" sz="4400" dirty="0"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We do not want to think that God is “powerless” today, because we always hold on to the hope that there is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a God who can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 “save” us from all our sufferings.</a:t>
            </a:r>
          </a:p>
        </p:txBody>
      </p:sp>
    </p:spTree>
    <p:extLst>
      <p:ext uri="{BB962C8B-B14F-4D97-AF65-F5344CB8AC3E}">
        <p14:creationId xmlns:p14="http://schemas.microsoft.com/office/powerpoint/2010/main" val="490583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但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天主沒有打救先知</a:t>
            </a:r>
            <a:r>
              <a:rPr lang="zh-TW" altLang="en-US" sz="4400" dirty="0">
                <a:ea typeface="華康儷中黑" panose="020B0509000000000000" pitchFamily="49" charset="-120"/>
              </a:rPr>
              <a:t>和那些忠於他的致命者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甚至耶穌在十字架上也曾喊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「我的天主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你為什麼捨棄了我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?!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But God did not “save” the prophets and those faithful to him from death, even Jesus himself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cried out on the cross:</a:t>
            </a:r>
          </a:p>
          <a:p>
            <a:pPr>
              <a:spcBef>
                <a:spcPts val="0"/>
              </a:spcBef>
            </a:pPr>
            <a:r>
              <a:rPr lang="en-US" altLang="zh-TW" sz="42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“My God, why have you forsaken me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  <a:r>
              <a:rPr lang="en-US" altLang="zh-TW" sz="42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840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望德不是把天主當成是自己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現世的保險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望德是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置於死地而後生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是明知今生會失敗而仍不喪氣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是勇者不懼的大無畏精神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Hope does not treat God as an insurance policy in the present life; hope is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fearless courage of the brave </a:t>
            </a:r>
            <a:r>
              <a:rPr lang="en-US" altLang="zh-TW" sz="4000" dirty="0">
                <a:ea typeface="華康儷中黑" panose="020B0509000000000000" pitchFamily="49" charset="-120"/>
              </a:rPr>
              <a:t>who surrender to death in anticipation of 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resurrection to a new life. It is that spirit of </a:t>
            </a:r>
            <a:r>
              <a:rPr lang="en-US" altLang="zh-TW" sz="4000" dirty="0">
                <a:ea typeface="華康儷中黑" panose="020B0509000000000000" pitchFamily="49" charset="-120"/>
              </a:rPr>
              <a:t>fortitude that looks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beyond</a:t>
            </a:r>
            <a:r>
              <a:rPr lang="en-US" altLang="zh-TW" sz="4000" dirty="0">
                <a:ea typeface="華康儷中黑" panose="020B0509000000000000" pitchFamily="49" charset="-120"/>
              </a:rPr>
              <a:t> the reality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of failure in the present. </a:t>
            </a:r>
          </a:p>
        </p:txBody>
      </p:sp>
    </p:spTree>
    <p:extLst>
      <p:ext uri="{BB962C8B-B14F-4D97-AF65-F5344CB8AC3E}">
        <p14:creationId xmlns:p14="http://schemas.microsoft.com/office/powerpoint/2010/main" val="1818301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這是一種連一線生機都沒有時</a:t>
            </a:r>
            <a:endParaRPr lang="en-US" altLang="zh-TW" sz="4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(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就是在連天主都隱去了以後</a:t>
            </a:r>
            <a:r>
              <a:rPr lang="en-US" altLang="zh-TW" sz="4800" dirty="0">
                <a:ea typeface="華康儷中黑" panose="020B0509000000000000" pitchFamily="49" charset="-120"/>
              </a:rPr>
              <a:t>),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所仍殘存的生命力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It is a kind of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lingering energy </a:t>
            </a:r>
            <a:r>
              <a:rPr lang="en-US" altLang="zh-TW" sz="4800" dirty="0">
                <a:ea typeface="華康儷中黑" panose="020B0509000000000000" pitchFamily="49" charset="-120"/>
              </a:rPr>
              <a:t>that hangs on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despite the absence of even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a flicker of hope </a:t>
            </a:r>
          </a:p>
          <a:p>
            <a:pPr>
              <a:spcBef>
                <a:spcPts val="0"/>
              </a:spcBef>
            </a:pPr>
            <a:r>
              <a:rPr lang="en-US" altLang="zh-TW" sz="4600" dirty="0">
                <a:ea typeface="華康儷中黑" panose="020B0509000000000000" pitchFamily="49" charset="-120"/>
              </a:rPr>
              <a:t>i.e. </a:t>
            </a:r>
            <a:r>
              <a:rPr lang="en-US" altLang="zh-TW" sz="4600" dirty="0">
                <a:solidFill>
                  <a:srgbClr val="FF0000"/>
                </a:solidFill>
                <a:ea typeface="華康儷中黑" panose="020B0509000000000000" pitchFamily="49" charset="-120"/>
              </a:rPr>
              <a:t>even when God seems hidden</a:t>
            </a:r>
            <a:r>
              <a:rPr lang="en-US" altLang="zh-TW" sz="4800" dirty="0">
                <a:ea typeface="華康儷中黑" panose="020B0509000000000000" pitchFamily="49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7298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如果勝利的基督曾留下過什麼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可見的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標誌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那便只有我們上週所說的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一個屈辱的刑具</a:t>
            </a:r>
            <a:r>
              <a:rPr lang="en-US" altLang="zh-TW" sz="4400" dirty="0">
                <a:ea typeface="華康儷中黑" panose="020B0509000000000000" pitchFamily="49" charset="-120"/>
              </a:rPr>
              <a:t>: </a:t>
            </a:r>
            <a:r>
              <a:rPr lang="zh-TW" altLang="en-US" sz="4400" dirty="0">
                <a:ea typeface="華康儷中黑" panose="020B0509000000000000" pitchFamily="49" charset="-120"/>
              </a:rPr>
              <a:t>十字架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和</a:t>
            </a: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在十字架上受苦的基督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If there was ever any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visible symbol </a:t>
            </a:r>
            <a:r>
              <a:rPr lang="en-US" altLang="zh-TW" sz="4400" dirty="0">
                <a:ea typeface="華康儷中黑" panose="020B0509000000000000" pitchFamily="49" charset="-120"/>
              </a:rPr>
              <a:t>that was left behind by the </a:t>
            </a:r>
            <a:r>
              <a:rPr lang="en-US" altLang="zh-TW" sz="4400" spc="100" dirty="0">
                <a:ea typeface="華康儷中黑" panose="020B0509000000000000" pitchFamily="49" charset="-120"/>
              </a:rPr>
              <a:t>victorious Christ, it would be the humiliating instrument: </a:t>
            </a:r>
            <a:r>
              <a:rPr lang="en-US" altLang="zh-TW" sz="4400" spc="100" dirty="0">
                <a:solidFill>
                  <a:srgbClr val="FF0000"/>
                </a:solidFill>
                <a:ea typeface="華康儷中黑" panose="020B0509000000000000" pitchFamily="49" charset="-120"/>
              </a:rPr>
              <a:t>the cross </a:t>
            </a:r>
            <a:r>
              <a:rPr lang="en-US" altLang="zh-TW" sz="4400" spc="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with the suffered Christ on it.</a:t>
            </a:r>
          </a:p>
        </p:txBody>
      </p:sp>
    </p:spTree>
    <p:extLst>
      <p:ext uri="{BB962C8B-B14F-4D97-AF65-F5344CB8AC3E}">
        <p14:creationId xmlns:p14="http://schemas.microsoft.com/office/powerpoint/2010/main" val="2825971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許多人都有「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祈禱無用</a:t>
            </a:r>
            <a:r>
              <a:rPr lang="zh-TW" altLang="en-US" sz="4800" dirty="0">
                <a:ea typeface="華康儷中黑" panose="020B0509000000000000" pitchFamily="49" charset="-120"/>
              </a:rPr>
              <a:t>」的</a:t>
            </a:r>
            <a:endParaRPr lang="en-US" altLang="zh-TW" sz="4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痛苦經驗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天主也多次</a:t>
            </a:r>
            <a:endParaRPr lang="en-US" altLang="zh-TW" sz="4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沒有俯允我們十分合理的祈求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Many people have had the painful experience that “prayer is useless”, that God had not answered what seemed like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very reasonable petitions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0732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6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我們有時很難不懷疑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天主</a:t>
            </a: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或是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不能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或是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不肯</a:t>
            </a:r>
            <a:r>
              <a:rPr lang="zh-TW" altLang="en-US" sz="4400" dirty="0">
                <a:ea typeface="華康儷中黑" panose="020B0509000000000000" pitchFamily="49" charset="-120"/>
              </a:rPr>
              <a:t>救助我們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無論如何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他是在我們最需要他的時候躲開了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At times it is difficult for us not to doubt that God is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unable</a:t>
            </a:r>
            <a:r>
              <a:rPr lang="en-US" altLang="zh-TW" sz="4400" dirty="0">
                <a:ea typeface="華康儷中黑" panose="020B0509000000000000" pitchFamily="49" charset="-120"/>
              </a:rPr>
              <a:t> or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unwilling</a:t>
            </a:r>
            <a:r>
              <a:rPr lang="en-US" altLang="zh-TW" sz="4400" dirty="0">
                <a:ea typeface="華康儷中黑" panose="020B0509000000000000" pitchFamily="49" charset="-120"/>
              </a:rPr>
              <a:t> to rescue us. Regardless of the circumstances, it may seem that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He has hidden Himself when we needed Him the most</a:t>
            </a:r>
            <a:endParaRPr lang="en-US" altLang="zh-TW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5795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他幫不了我們的忙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ea typeface="華康儷中黑" panose="020B0509000000000000" pitchFamily="49" charset="-120"/>
              </a:rPr>
              <a:t>也不常常是我們心目中那戰無不勝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ea typeface="華康儷中黑" panose="020B0509000000000000" pitchFamily="49" charset="-120"/>
              </a:rPr>
              <a:t>有求必應的神</a:t>
            </a:r>
            <a:r>
              <a:rPr lang="en-US" altLang="zh-TW" sz="5400" dirty="0"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ea typeface="華康儷中黑" panose="020B0509000000000000" pitchFamily="49" charset="-120"/>
              </a:rPr>
              <a:t>He cannot help us, and He is not always the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invincible</a:t>
            </a:r>
            <a:r>
              <a:rPr lang="en-US" altLang="zh-TW" sz="5400" dirty="0">
                <a:ea typeface="華康儷中黑" panose="020B0509000000000000" pitchFamily="49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ea typeface="華康儷中黑" panose="020B0509000000000000" pitchFamily="49" charset="-120"/>
              </a:rPr>
              <a:t>and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prayer-answering</a:t>
            </a:r>
            <a:r>
              <a:rPr lang="en-US" altLang="zh-TW" sz="5400" dirty="0">
                <a:ea typeface="華康儷中黑" panose="020B0509000000000000" pitchFamily="49" charset="-120"/>
              </a:rPr>
              <a:t> God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ea typeface="華康儷中黑" panose="020B0509000000000000" pitchFamily="49" charset="-120"/>
              </a:rPr>
              <a:t>in our hearts!</a:t>
            </a:r>
          </a:p>
        </p:txBody>
      </p:sp>
    </p:spTree>
    <p:extLst>
      <p:ext uri="{BB962C8B-B14F-4D97-AF65-F5344CB8AC3E}">
        <p14:creationId xmlns:p14="http://schemas.microsoft.com/office/powerpoint/2010/main" val="2013967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不過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正好就是在這種情況中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我們的望德才顯出是望德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因為望德就是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即使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在困境中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我們對主還是不失信心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還是對他滿懷希望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But it is precisely in this kind of </a:t>
            </a:r>
            <a:r>
              <a:rPr lang="en-US" altLang="zh-TW" sz="4000" spc="50" dirty="0">
                <a:ea typeface="華康儷中黑" panose="020B0509000000000000" pitchFamily="49" charset="-120"/>
              </a:rPr>
              <a:t>circumstances that our hope truly reveals itself. Because hope in God </a:t>
            </a:r>
            <a:r>
              <a:rPr lang="en-US" altLang="zh-TW" sz="4000" dirty="0">
                <a:ea typeface="華康儷中黑" panose="020B0509000000000000" pitchFamily="49" charset="-120"/>
              </a:rPr>
              <a:t>means that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even amidst adversities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 we do not lose our faith in the Lord</a:t>
            </a:r>
            <a:r>
              <a:rPr lang="en-US" altLang="zh-TW" sz="4000" dirty="0">
                <a:ea typeface="華康儷中黑" panose="020B0509000000000000" pitchFamily="49" charset="-120"/>
              </a:rPr>
              <a:t>, but are always full of confidence and hope.</a:t>
            </a:r>
          </a:p>
        </p:txBody>
      </p:sp>
    </p:spTree>
    <p:extLst>
      <p:ext uri="{BB962C8B-B14F-4D97-AF65-F5344CB8AC3E}">
        <p14:creationId xmlns:p14="http://schemas.microsoft.com/office/powerpoint/2010/main" val="2549343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68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「即使」</a:t>
            </a:r>
            <a:r>
              <a:rPr lang="zh-TW" altLang="en-US" sz="5400" dirty="0">
                <a:ea typeface="華康儷中黑" panose="020B0509000000000000" pitchFamily="49" charset="-120"/>
              </a:rPr>
              <a:t>天主沒有攪好人生的一切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ea typeface="華康儷中黑" panose="020B0509000000000000" pitchFamily="49" charset="-120"/>
              </a:rPr>
              <a:t>我們還是照樣信他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ea typeface="華康儷中黑" panose="020B0509000000000000" pitchFamily="49" charset="-120"/>
              </a:rPr>
              <a:t>愛他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ea typeface="華康儷中黑" panose="020B0509000000000000" pitchFamily="49" charset="-120"/>
              </a:rPr>
              <a:t>和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「望」他</a:t>
            </a:r>
            <a:r>
              <a:rPr lang="en-US" altLang="zh-TW" sz="5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ea typeface="華康儷中黑" panose="020B0509000000000000" pitchFamily="49" charset="-120"/>
              </a:rPr>
              <a:t>“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Even</a:t>
            </a:r>
            <a:r>
              <a:rPr lang="en-US" altLang="zh-TW" sz="5400" dirty="0">
                <a:ea typeface="華康儷中黑" panose="020B0509000000000000" pitchFamily="49" charset="-120"/>
              </a:rPr>
              <a:t>” if God has not straightened the path in our life, we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still</a:t>
            </a:r>
            <a:r>
              <a:rPr lang="en-US" altLang="zh-TW" sz="5400" dirty="0">
                <a:ea typeface="華康儷中黑" panose="020B0509000000000000" pitchFamily="49" charset="-120"/>
              </a:rPr>
              <a:t> believe in him, love and </a:t>
            </a:r>
            <a:r>
              <a:rPr lang="en-US" altLang="zh-TW" sz="5400" dirty="0">
                <a:highlight>
                  <a:srgbClr val="FFFF00"/>
                </a:highlight>
                <a:ea typeface="華康儷中黑" panose="020B0509000000000000" pitchFamily="49" charset="-120"/>
              </a:rPr>
              <a:t>find </a:t>
            </a:r>
            <a:r>
              <a:rPr lang="en-US" altLang="zh-TW" sz="5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hope</a:t>
            </a:r>
            <a:r>
              <a:rPr lang="en-US" altLang="zh-TW" sz="5400" dirty="0">
                <a:highlight>
                  <a:srgbClr val="FFFF00"/>
                </a:highlight>
                <a:ea typeface="華康儷中黑" panose="020B0509000000000000" pitchFamily="49" charset="-120"/>
              </a:rPr>
              <a:t> in Him</a:t>
            </a:r>
            <a:r>
              <a:rPr lang="en-US" altLang="zh-TW" sz="5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910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0A5DFBE-5DEC-4A72-A1F9-AFFF132C7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1450"/>
            <a:ext cx="9144000" cy="651510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因為，我主上主協助我，因此，我不怕蒙羞；所以，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我板著臉，像一塊燧石，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因為我知道：我決不會受辱。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500"/>
              </a:lnSpc>
              <a:spcBef>
                <a:spcPct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lnSpc>
                <a:spcPts val="5500"/>
              </a:lnSpc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eaLnBrk="1" hangingPunct="1">
              <a:buFontTx/>
              <a:buNone/>
            </a:pPr>
            <a:endParaRPr lang="zh-TW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FA60212A-215D-441C-8E74-D96DF53A3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文字方塊 3">
            <a:extLst>
              <a:ext uri="{FF2B5EF4-FFF2-40B4-BE49-F238E27FC236}">
                <a16:creationId xmlns:a16="http://schemas.microsoft.com/office/drawing/2014/main" id="{5AA8CB83-107B-401D-9809-A4639C144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6688" y="62865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2/2</a:t>
            </a:r>
            <a:endParaRPr kumimoji="1" lang="zh-TW" altLang="en-US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DB914BE-EC4D-4C01-BEB0-09BE82799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9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600" dirty="0">
                <a:ea typeface="華康儷中黑" panose="020B0509000000000000" pitchFamily="49" charset="-120"/>
              </a:rPr>
              <a:t>保祿甚至說</a:t>
            </a:r>
            <a:r>
              <a:rPr lang="en-US" altLang="zh-TW" sz="46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600" dirty="0">
                <a:ea typeface="華康儷中黑" panose="020B0509000000000000" pitchFamily="49" charset="-120"/>
              </a:rPr>
              <a:t>我們的得救</a:t>
            </a:r>
            <a:r>
              <a:rPr lang="en-US" altLang="zh-TW" sz="4600" dirty="0">
                <a:ea typeface="華康儷中黑" panose="020B0509000000000000" pitchFamily="49" charset="-120"/>
              </a:rPr>
              <a:t>,</a:t>
            </a:r>
            <a:r>
              <a:rPr lang="zh-TW" altLang="en-US" sz="4600" dirty="0">
                <a:ea typeface="華康儷中黑" panose="020B0509000000000000" pitchFamily="49" charset="-120"/>
              </a:rPr>
              <a:t>還是在於希望</a:t>
            </a:r>
            <a:r>
              <a:rPr lang="en-US" altLang="zh-TW" sz="4600" dirty="0">
                <a:ea typeface="華康儷中黑" panose="020B0509000000000000" pitchFamily="49" charset="-120"/>
              </a:rPr>
              <a:t>;</a:t>
            </a:r>
            <a:r>
              <a:rPr lang="zh-TW" altLang="en-US" sz="4600" dirty="0">
                <a:solidFill>
                  <a:srgbClr val="FF0000"/>
                </a:solidFill>
                <a:ea typeface="華康儷中黑" panose="020B0509000000000000" pitchFamily="49" charset="-120"/>
              </a:rPr>
              <a:t>所希望的若已看見</a:t>
            </a:r>
            <a:r>
              <a:rPr lang="en-US" altLang="zh-TW" sz="4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600" dirty="0">
                <a:solidFill>
                  <a:srgbClr val="FF0000"/>
                </a:solidFill>
                <a:ea typeface="華康儷中黑" panose="020B0509000000000000" pitchFamily="49" charset="-120"/>
              </a:rPr>
              <a:t>就不是希望了</a:t>
            </a:r>
            <a:r>
              <a:rPr lang="en-US" altLang="zh-TW" sz="46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羅</a:t>
            </a:r>
            <a:r>
              <a:rPr lang="en-US" altLang="zh-TW" sz="2800" dirty="0">
                <a:ea typeface="華康儷中黑" panose="020B0509000000000000" pitchFamily="49" charset="-120"/>
              </a:rPr>
              <a:t>8:24) </a:t>
            </a:r>
            <a:r>
              <a:rPr lang="zh-TW" altLang="en-US" sz="4400" dirty="0">
                <a:ea typeface="華康儷中黑" panose="020B0509000000000000" pitchFamily="49" charset="-120"/>
              </a:rPr>
              <a:t>這才是成熟的望德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St Paul even said: “For in hope we were saved. Now hope that sees for itself is not hope.” This is the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mature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 kind of hope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DAAA867-03FE-46B3-A3B0-F90CB248309F}"/>
              </a:ext>
            </a:extLst>
          </p:cNvPr>
          <p:cNvSpPr txBox="1"/>
          <p:nvPr/>
        </p:nvSpPr>
        <p:spPr>
          <a:xfrm>
            <a:off x="5364088" y="6266536"/>
            <a:ext cx="36724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35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33FE7B7-3477-4894-9352-84DDEDDC0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zh-TW" altLang="en-US" sz="3400" dirty="0">
                <a:ea typeface="華康正顏楷體W7(P)" panose="03000700000000000000" pitchFamily="66" charset="-120"/>
              </a:rPr>
              <a:t>從利瑪竇</a:t>
            </a:r>
            <a:r>
              <a:rPr lang="en-US" altLang="zh-TW" sz="2800" dirty="0">
                <a:ea typeface="華康正顏楷體W7(P)" panose="03000700000000000000" pitchFamily="66" charset="-120"/>
              </a:rPr>
              <a:t>(</a:t>
            </a:r>
            <a:r>
              <a:rPr lang="en-US" altLang="zh-TW" sz="2800" dirty="0">
                <a:ea typeface="標楷體" panose="03000509000000000000" pitchFamily="65" charset="-120"/>
              </a:rPr>
              <a:t>1552</a:t>
            </a:r>
            <a:r>
              <a:rPr lang="zh-TW" altLang="en-US" sz="2800" dirty="0">
                <a:ea typeface="標楷體" panose="03000509000000000000" pitchFamily="65" charset="-120"/>
              </a:rPr>
              <a:t>出生</a:t>
            </a:r>
            <a:r>
              <a:rPr lang="en-US" altLang="zh-TW" sz="2800" dirty="0">
                <a:ea typeface="華康正顏楷體W7(P)" panose="03000700000000000000" pitchFamily="66" charset="-120"/>
              </a:rPr>
              <a:t>)</a:t>
            </a:r>
            <a:r>
              <a:rPr lang="zh-TW" altLang="en-US" sz="3400" dirty="0">
                <a:ea typeface="華康正顏楷體W7(P)" panose="03000700000000000000" pitchFamily="66" charset="-120"/>
              </a:rPr>
              <a:t>以來</a:t>
            </a:r>
            <a:r>
              <a:rPr lang="en-US" altLang="zh-TW" sz="3400" dirty="0">
                <a:ea typeface="華康正顏楷體W7(P)" panose="03000700000000000000" pitchFamily="66" charset="-120"/>
              </a:rPr>
              <a:t>,</a:t>
            </a:r>
            <a:r>
              <a:rPr lang="zh-TW" altLang="en-US" sz="3400" dirty="0">
                <a:ea typeface="華康正顏楷體W7(P)" panose="03000700000000000000" pitchFamily="66" charset="-120"/>
              </a:rPr>
              <a:t>中國教會及普世教會都希望天主教能在中國</a:t>
            </a:r>
            <a:r>
              <a:rPr lang="zh-TW" altLang="en-US" sz="3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本地化</a:t>
            </a:r>
            <a:r>
              <a:rPr lang="zh-TW" altLang="en-US" sz="3400" dirty="0">
                <a:ea typeface="華康正顏楷體W7(P)" panose="03000700000000000000" pitchFamily="66" charset="-120"/>
              </a:rPr>
              <a:t>和</a:t>
            </a:r>
            <a:r>
              <a:rPr lang="zh-TW" altLang="en-US" sz="34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文化化</a:t>
            </a:r>
            <a:r>
              <a:rPr lang="en-US" altLang="zh-TW" sz="3400" dirty="0">
                <a:ea typeface="華康正顏楷體W7(P)" panose="03000700000000000000" pitchFamily="66" charset="-120"/>
              </a:rPr>
              <a:t>.</a:t>
            </a:r>
            <a:r>
              <a:rPr lang="zh-TW" altLang="en-US" sz="3400" dirty="0">
                <a:ea typeface="華康正顏楷體W7(P)" panose="03000700000000000000" pitchFamily="66" charset="-120"/>
              </a:rPr>
              <a:t>而且五百年來</a:t>
            </a:r>
            <a:r>
              <a:rPr lang="en-US" altLang="zh-TW" sz="3400" dirty="0">
                <a:ea typeface="華康正顏楷體W7(P)" panose="03000700000000000000" pitchFamily="66" charset="-120"/>
              </a:rPr>
              <a:t>,</a:t>
            </a:r>
            <a:r>
              <a:rPr lang="zh-TW" altLang="en-US" sz="3400" dirty="0">
                <a:ea typeface="華康正顏楷體W7(P)" panose="03000700000000000000" pitchFamily="66" charset="-120"/>
              </a:rPr>
              <a:t> 精通中華文化的海內外人士</a:t>
            </a:r>
            <a:r>
              <a:rPr lang="en-US" altLang="zh-TW" sz="3400" dirty="0">
                <a:ea typeface="華康正顏楷體W7(P)" panose="03000700000000000000" pitchFamily="66" charset="-120"/>
              </a:rPr>
              <a:t>,</a:t>
            </a:r>
            <a:r>
              <a:rPr lang="zh-TW" altLang="en-US" sz="3400" dirty="0">
                <a:ea typeface="華康正顏楷體W7(P)" panose="03000700000000000000" pitchFamily="66" charset="-120"/>
              </a:rPr>
              <a:t>不在少數</a:t>
            </a:r>
            <a:r>
              <a:rPr lang="en-US" altLang="zh-TW" sz="3400" dirty="0">
                <a:ea typeface="華康正顏楷體W7(P)" panose="03000700000000000000" pitchFamily="66" charset="-120"/>
              </a:rPr>
              <a:t>,</a:t>
            </a:r>
            <a:r>
              <a:rPr lang="zh-TW" altLang="en-US" sz="3400" dirty="0">
                <a:ea typeface="華康正顏楷體W7(P)" panose="03000700000000000000" pitchFamily="66" charset="-120"/>
              </a:rPr>
              <a:t>只是很少人能把中華文化</a:t>
            </a:r>
            <a:r>
              <a:rPr lang="zh-TW" altLang="en-US" sz="34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常規化</a:t>
            </a:r>
            <a:r>
              <a:rPr lang="zh-TW" altLang="en-US" sz="3400" dirty="0">
                <a:ea typeface="華康正顏楷體W7(P)" panose="03000700000000000000" pitchFamily="66" charset="-120"/>
              </a:rPr>
              <a:t>地融入到</a:t>
            </a:r>
            <a:r>
              <a:rPr lang="zh-TW" altLang="en-US" sz="3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最多教友能接觸到的彌撒中</a:t>
            </a:r>
            <a:r>
              <a:rPr lang="en-US" altLang="zh-TW" sz="3400" dirty="0">
                <a:ea typeface="華康正顏楷體W7(P)" panose="03000700000000000000" pitchFamily="66" charset="-120"/>
              </a:rPr>
              <a:t>;</a:t>
            </a:r>
            <a:r>
              <a:rPr lang="zh-TW" altLang="en-US" sz="3400" dirty="0">
                <a:ea typeface="華康正顏楷體W7(P)" panose="03000700000000000000" pitchFamily="66" charset="-120"/>
              </a:rPr>
              <a:t>我自己更經驗到中華文化對我生命的影響</a:t>
            </a:r>
            <a:r>
              <a:rPr lang="en-US" altLang="zh-TW" sz="3400" dirty="0">
                <a:ea typeface="華康正顏楷體W7(P)" panose="03000700000000000000" pitchFamily="66" charset="-120"/>
              </a:rPr>
              <a:t>,</a:t>
            </a:r>
            <a:r>
              <a:rPr lang="zh-TW" altLang="en-US" sz="3400" dirty="0">
                <a:ea typeface="華康正顏楷體W7(P)" panose="03000700000000000000" pitchFamily="66" charset="-120"/>
              </a:rPr>
              <a:t>所以我曾戲稱</a:t>
            </a:r>
            <a:r>
              <a:rPr lang="en-US" altLang="zh-TW" sz="3400" dirty="0">
                <a:ea typeface="華康正顏楷體W7(P)" panose="03000700000000000000" pitchFamily="66" charset="-120"/>
              </a:rPr>
              <a:t>:</a:t>
            </a:r>
            <a:r>
              <a:rPr lang="zh-TW" altLang="en-US" sz="3400" dirty="0">
                <a:ea typeface="華康正顏楷體W7(P)" panose="03000700000000000000" pitchFamily="66" charset="-120"/>
              </a:rPr>
              <a:t>「</a:t>
            </a:r>
            <a:r>
              <a:rPr lang="zh-TW" altLang="en-US" sz="3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用聖經加中華文化來指導生命</a:t>
            </a:r>
            <a:r>
              <a:rPr lang="en-US" altLang="zh-TW" sz="3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無往不利</a:t>
            </a:r>
            <a:r>
              <a:rPr lang="zh-TW" altLang="en-US" sz="3400" dirty="0">
                <a:ea typeface="華康正顏楷體W7(P)" panose="03000700000000000000" pitchFamily="66" charset="-120"/>
              </a:rPr>
              <a:t>」</a:t>
            </a:r>
            <a:r>
              <a:rPr lang="en-US" altLang="zh-TW" sz="3400" dirty="0">
                <a:ea typeface="華康正顏楷體W7(P)" panose="03000700000000000000" pitchFamily="66" charset="-120"/>
              </a:rPr>
              <a:t>.</a:t>
            </a:r>
            <a:r>
              <a:rPr lang="zh-TW" altLang="en-US" sz="3400" dirty="0">
                <a:ea typeface="華康正顏楷體W7(P)" panose="03000700000000000000" pitchFamily="66" charset="-120"/>
              </a:rPr>
              <a:t>我最近的三年彌撒講道</a:t>
            </a:r>
            <a:r>
              <a:rPr lang="en-US" altLang="zh-TW" sz="3400" dirty="0">
                <a:ea typeface="華康正顏楷體W7(P)" panose="03000700000000000000" pitchFamily="66" charset="-120"/>
              </a:rPr>
              <a:t>,</a:t>
            </a:r>
            <a:r>
              <a:rPr lang="zh-TW" altLang="en-US" sz="3400" dirty="0">
                <a:ea typeface="華康正顏楷體W7(P)" panose="03000700000000000000" pitchFamily="66" charset="-120"/>
              </a:rPr>
              <a:t>都刻意讓中華文化融入每台彌撒</a:t>
            </a:r>
            <a:r>
              <a:rPr lang="en-US" altLang="zh-TW" sz="3400" dirty="0">
                <a:ea typeface="華康正顏楷體W7(P)" panose="03000700000000000000" pitchFamily="66" charset="-120"/>
              </a:rPr>
              <a:t>,</a:t>
            </a:r>
            <a:r>
              <a:rPr lang="zh-TW" altLang="en-US" sz="3400" dirty="0">
                <a:ea typeface="華康正顏楷體W7(P)" panose="03000700000000000000" pitchFamily="66" charset="-120"/>
              </a:rPr>
              <a:t>這對我本身的信仰影響極大</a:t>
            </a:r>
            <a:r>
              <a:rPr lang="en-US" altLang="zh-TW" sz="3400" dirty="0">
                <a:ea typeface="華康正顏楷體W7(P)" panose="03000700000000000000" pitchFamily="66" charset="-120"/>
              </a:rPr>
              <a:t>.</a:t>
            </a:r>
            <a:r>
              <a:rPr lang="zh-TW" altLang="en-US" sz="3400" dirty="0">
                <a:ea typeface="華康正顏楷體W7(P)" panose="03000700000000000000" pitchFamily="66" charset="-120"/>
              </a:rPr>
              <a:t>教研中心決心把梵二提倡的三結合</a:t>
            </a:r>
            <a:r>
              <a:rPr lang="en-US" altLang="zh-TW" sz="3400" dirty="0">
                <a:ea typeface="華康正顏楷體W7(P)" panose="03000700000000000000" pitchFamily="66" charset="-120"/>
              </a:rPr>
              <a:t>:</a:t>
            </a:r>
            <a:r>
              <a:rPr lang="zh-TW" altLang="en-US" sz="34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信仰</a:t>
            </a:r>
            <a:r>
              <a:rPr lang="en-US" altLang="zh-TW" sz="3400" b="1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+</a:t>
            </a:r>
            <a:r>
              <a:rPr lang="zh-TW" altLang="en-US" sz="3400" dirty="0">
                <a:solidFill>
                  <a:srgbClr val="0000FF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生活</a:t>
            </a:r>
            <a:r>
              <a:rPr lang="en-US" altLang="zh-TW" sz="34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;</a:t>
            </a:r>
            <a:r>
              <a:rPr lang="zh-TW" altLang="en-US" sz="34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聖經</a:t>
            </a:r>
            <a:r>
              <a:rPr lang="en-US" altLang="zh-TW" sz="3400" b="1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+</a:t>
            </a:r>
            <a:r>
              <a:rPr lang="zh-TW" altLang="en-US" sz="3400" dirty="0">
                <a:solidFill>
                  <a:srgbClr val="0000FF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中華文化</a:t>
            </a:r>
            <a:r>
              <a:rPr lang="en-US" altLang="zh-TW" sz="34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;</a:t>
            </a:r>
            <a:r>
              <a:rPr lang="zh-TW" altLang="en-US" sz="34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宗教</a:t>
            </a:r>
            <a:r>
              <a:rPr lang="en-US" altLang="zh-TW" sz="3400" b="1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+</a:t>
            </a:r>
            <a:r>
              <a:rPr lang="zh-TW" altLang="en-US" sz="3400" dirty="0">
                <a:solidFill>
                  <a:srgbClr val="0000FF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社會</a:t>
            </a:r>
            <a:r>
              <a:rPr lang="en-US" altLang="zh-TW" sz="2200" dirty="0">
                <a:ea typeface="華康正顏楷體W7(P)" panose="03000700000000000000" pitchFamily="66" charset="-120"/>
              </a:rPr>
              <a:t>(</a:t>
            </a:r>
            <a:r>
              <a:rPr lang="zh-TW" altLang="en-US" sz="2200" dirty="0">
                <a:ea typeface="華康正顏楷體W7(P)" panose="03000700000000000000" pitchFamily="66" charset="-120"/>
              </a:rPr>
              <a:t>移風易俗</a:t>
            </a:r>
            <a:r>
              <a:rPr lang="en-US" altLang="zh-TW" sz="2200" dirty="0">
                <a:ea typeface="華康正顏楷體W7(P)" panose="03000700000000000000" pitchFamily="66" charset="-120"/>
              </a:rPr>
              <a:t>)</a:t>
            </a:r>
            <a:r>
              <a:rPr lang="zh-TW" altLang="en-US" sz="3400" dirty="0">
                <a:ea typeface="華康正顏楷體W7(P)" panose="03000700000000000000" pitchFamily="66" charset="-120"/>
              </a:rPr>
              <a:t>發揚光大</a:t>
            </a:r>
            <a:r>
              <a:rPr lang="en-US" altLang="zh-TW" sz="3400" dirty="0">
                <a:ea typeface="華康正顏楷體W7(P)" panose="03000700000000000000" pitchFamily="66" charset="-120"/>
              </a:rPr>
              <a:t>.</a:t>
            </a:r>
            <a:r>
              <a:rPr lang="zh-TW" altLang="en-US" sz="3400" dirty="0">
                <a:ea typeface="華康正顏楷體W7(P)" panose="03000700000000000000" pitchFamily="66" charset="-120"/>
              </a:rPr>
              <a:t>請大力支持我們的努力和我們的週年籌款運動</a:t>
            </a:r>
            <a:r>
              <a:rPr lang="en-US" altLang="zh-TW" sz="3400" dirty="0">
                <a:ea typeface="華康正顏楷體W7(P)" panose="03000700000000000000" pitchFamily="66" charset="-120"/>
              </a:rPr>
              <a:t>!</a:t>
            </a:r>
            <a:endParaRPr lang="zh-TW" altLang="en-US" sz="3400" dirty="0"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4665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7EE10A-EB3F-4411-BC80-0264939E3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673BFEDA-47D1-475E-9364-B90D514276C6}"/>
              </a:ext>
            </a:extLst>
          </p:cNvPr>
          <p:cNvSpPr>
            <a:spLocks noGrp="1"/>
          </p:cNvSpPr>
          <p:nvPr/>
        </p:nvSpPr>
        <p:spPr>
          <a:xfrm>
            <a:off x="323528" y="260648"/>
            <a:ext cx="8568952" cy="396044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公教教研中心周年籌款</a:t>
            </a:r>
            <a:endParaRPr kumimoji="1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zh-TW" alt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是項籌款活動已獲香港天主教教區批准</a:t>
            </a:r>
            <a:r>
              <a:rPr kumimoji="1" 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kumimoji="1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66700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目的：發揚梵二精神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為基督天國和世界大同而努力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66700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      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我們在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YouTube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上用兩文三語講道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因為我們主張世界大同 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66700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內容：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中國文化</a:t>
            </a:r>
            <a:r>
              <a:rPr kumimoji="1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更豐盛生命 </a:t>
            </a:r>
            <a:r>
              <a:rPr kumimoji="1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天國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(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世界大同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66700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用途：籌募本中心為香港及華人地區的福傳及培育經費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66700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銀行轉賬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或直接存入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恒生銀行帳戶 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233-0-052156 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66700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劃線支票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抬頭：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公教教研中心有限公司</a:t>
            </a:r>
          </a:p>
          <a:p>
            <a:pPr marL="2667000" marR="0" lvl="0" indent="-266700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郵寄地址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香港 新界 上水鄉 興仁村 第一巷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16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號 公教教研中心 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66700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(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註：捐款達港幣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100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元或以上，憑收據可於香港本地申請免稅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 marL="2667000" indent="-2667000">
              <a:lnSpc>
                <a:spcPts val="2400"/>
              </a:lnSpc>
              <a:spcAft>
                <a:spcPts val="0"/>
              </a:spcAft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網址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：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  <a:hlinkClick r:id="rId2"/>
              </a:rPr>
              <a:t>www.cirs.org.hk/support.asp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請上教研網址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,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填妥捐款表格連同支票寄回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                                 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查詢請電：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(852)23361205</a:t>
            </a: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我們過去三年網上的講道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都嚴格實踐了梵二精神的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三結合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信仰與生活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聖經與中國文化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教會與社會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r>
              <a:rPr kumimoji="1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並指向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移風易俗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請支持我們的籌款活動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轉發我們的網上講道</a:t>
            </a:r>
            <a:r>
              <a:rPr kumimoji="1" lang="en-US" altLang="zh-TW" sz="2000" b="1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kumimoji="1" lang="en-US" altLang="zh-TW" sz="2000" b="1" i="0" u="sng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CIRS HK YouTube</a:t>
            </a:r>
            <a:r>
              <a:rPr kumimoji="1" lang="en-US" altLang="zh-TW" sz="2000" b="1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傳播梵二的基督精神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給世界一個和平的機會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0000"/>
              </a:highlight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18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D59604-30E1-4F0E-A012-AFAA16C32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LTD.</a:t>
            </a:r>
            <a:endParaRPr lang="zh-TW" altLang="zh-TW" sz="2000" b="1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Account No. </a:t>
            </a: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024-233-0-052156  Hang Seng Bank</a:t>
            </a:r>
            <a:endParaRPr lang="zh-TW" altLang="zh-TW" sz="2000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San Fung Avenue Branch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53 San Fung Avenue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Sheung Shui N.T.  HONG KONG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                               </a:t>
            </a: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Name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Hang Seng Bank Ltd Head Office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Address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83 Des Voeux Road Central Hong Kong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Swift Code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HASE HKHH   </a:t>
            </a: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Code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24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Acct Name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CATHOLIC INSTITUTE FOR RELIGION AND SOCIETY </a:t>
            </a:r>
            <a:r>
              <a:rPr lang="en-US" altLang="zh-TW" sz="2000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LTD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0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Acct No. 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024-233-0-052156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zh-TW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查詢請電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公教教研中心秘書處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(852)23361205  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zh-TW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或電郵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cirshk@netvigator.com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Limited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Address: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16, 1st Lane, Hing Yan Tsuen, Sheung Shui Village, </a:t>
            </a:r>
            <a:b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New Territories,  Hong Kong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Website</a:t>
            </a:r>
            <a:r>
              <a:rPr lang="en-US" altLang="zh-TW" sz="2000" b="1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</a:t>
            </a:r>
            <a:r>
              <a:rPr lang="en-US" altLang="zh-TW" sz="20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www.cirs.org.</a:t>
            </a:r>
            <a:r>
              <a:rPr lang="en-US" altLang="zh-TW" sz="2000" b="1" kern="100" dirty="0">
                <a:latin typeface="Calibri" panose="020F0502020204030204" pitchFamily="34" charset="0"/>
                <a:cs typeface="Times New Roman" panose="02020603050405020304" pitchFamily="18" charset="0"/>
                <a:hlinkClick r:id="rId2"/>
              </a:rPr>
              <a:t>hk/support.asp</a:t>
            </a:r>
            <a:r>
              <a:rPr lang="en-US" altLang="zh-TW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--------------------------------------------------------------------------------------------------------</a:t>
            </a:r>
          </a:p>
          <a:p>
            <a:pPr algn="ctr">
              <a:lnSpc>
                <a:spcPts val="2700"/>
              </a:lnSpc>
              <a:spcBef>
                <a:spcPts val="0"/>
              </a:spcBef>
            </a:pPr>
            <a:r>
              <a:rPr lang="zh-TW" altLang="en-US" sz="2000" dirty="0">
                <a:ea typeface="標楷體" panose="03000509000000000000" pitchFamily="65" charset="-120"/>
              </a:rPr>
              <a:t>我們的</a:t>
            </a:r>
            <a:r>
              <a:rPr lang="en-US" altLang="zh-TW" sz="2000" dirty="0">
                <a:solidFill>
                  <a:srgbClr val="FF0000"/>
                </a:solidFill>
                <a:ea typeface="標楷體" panose="03000509000000000000" pitchFamily="65" charset="-120"/>
              </a:rPr>
              <a:t>Train the Trainers </a:t>
            </a:r>
            <a:r>
              <a:rPr lang="en-US" altLang="zh-TW" sz="1800" dirty="0"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ea typeface="標楷體" panose="03000509000000000000" pitchFamily="65" charset="-120"/>
              </a:rPr>
              <a:t>領袖</a:t>
            </a:r>
            <a:r>
              <a:rPr lang="zh-TW" altLang="en-US" sz="1800" dirty="0">
                <a:solidFill>
                  <a:srgbClr val="FF0000"/>
                </a:solidFill>
                <a:ea typeface="標楷體" panose="03000509000000000000" pitchFamily="65" charset="-120"/>
              </a:rPr>
              <a:t>深度</a:t>
            </a:r>
            <a:r>
              <a:rPr lang="zh-TW" altLang="en-US" sz="1800" dirty="0">
                <a:solidFill>
                  <a:srgbClr val="0000FF"/>
                </a:solidFill>
                <a:ea typeface="標楷體" panose="03000509000000000000" pitchFamily="65" charset="-120"/>
              </a:rPr>
              <a:t>培訓</a:t>
            </a:r>
            <a:r>
              <a:rPr lang="en-US" altLang="zh-TW" sz="1800" dirty="0"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ea typeface="標楷體" panose="03000509000000000000" pitchFamily="65" charset="-120"/>
              </a:rPr>
              <a:t>計劃</a:t>
            </a:r>
            <a:r>
              <a:rPr lang="en-US" altLang="zh-TW" sz="2000" dirty="0">
                <a:ea typeface="標楷體" panose="03000509000000000000" pitchFamily="65" charset="-120"/>
              </a:rPr>
              <a:t>,</a:t>
            </a:r>
            <a:r>
              <a:rPr lang="zh-TW" altLang="en-US" sz="2000" dirty="0">
                <a:ea typeface="標楷體" panose="03000509000000000000" pitchFamily="65" charset="-120"/>
              </a:rPr>
              <a:t>也是指向上述的</a:t>
            </a:r>
            <a:r>
              <a:rPr lang="zh-TW" altLang="en-US" sz="2000" dirty="0">
                <a:highlight>
                  <a:srgbClr val="FFFF00"/>
                </a:highlight>
                <a:ea typeface="標楷體" panose="03000509000000000000" pitchFamily="65" charset="-120"/>
              </a:rPr>
              <a:t>三結合</a:t>
            </a:r>
            <a:endParaRPr lang="en-US" altLang="zh-TW" sz="2000" dirty="0">
              <a:highlight>
                <a:srgbClr val="FFFF00"/>
              </a:highlight>
              <a:ea typeface="標楷體" panose="03000509000000000000" pitchFamily="65" charset="-120"/>
            </a:endParaRPr>
          </a:p>
          <a:p>
            <a:pPr algn="ctr">
              <a:lnSpc>
                <a:spcPts val="2700"/>
              </a:lnSpc>
              <a:spcBef>
                <a:spcPts val="0"/>
              </a:spcBef>
            </a:pPr>
            <a:r>
              <a:rPr lang="zh-TW" altLang="en-US" sz="2000" dirty="0">
                <a:ea typeface="標楷體" panose="03000509000000000000" pitchFamily="65" charset="-120"/>
              </a:rPr>
              <a:t>希望能在國內和其它華人地區推廣有助建設</a:t>
            </a:r>
            <a:r>
              <a:rPr lang="zh-TW" altLang="en-US" sz="2000" dirty="0">
                <a:solidFill>
                  <a:srgbClr val="FF0000"/>
                </a:solidFill>
                <a:ea typeface="標楷體" panose="03000509000000000000" pitchFamily="65" charset="-120"/>
              </a:rPr>
              <a:t>天國</a:t>
            </a:r>
            <a:r>
              <a:rPr lang="zh-TW" altLang="en-US" sz="2000" dirty="0">
                <a:ea typeface="標楷體" panose="03000509000000000000" pitchFamily="65" charset="-120"/>
              </a:rPr>
              <a:t>和</a:t>
            </a:r>
            <a:r>
              <a:rPr lang="zh-TW" altLang="en-US" sz="2000" dirty="0">
                <a:solidFill>
                  <a:srgbClr val="FF0000"/>
                </a:solidFill>
                <a:ea typeface="標楷體" panose="03000509000000000000" pitchFamily="65" charset="-120"/>
              </a:rPr>
              <a:t>大同</a:t>
            </a:r>
            <a:r>
              <a:rPr lang="zh-TW" altLang="en-US" sz="2000" dirty="0">
                <a:ea typeface="標楷體" panose="03000509000000000000" pitchFamily="65" charset="-120"/>
              </a:rPr>
              <a:t>的信仰</a:t>
            </a:r>
            <a:endParaRPr lang="en-US" altLang="zh-TW" sz="2000" dirty="0">
              <a:ea typeface="標楷體" panose="03000509000000000000" pitchFamily="65" charset="-120"/>
            </a:endParaRPr>
          </a:p>
          <a:p>
            <a:pPr algn="ctr">
              <a:lnSpc>
                <a:spcPts val="2700"/>
              </a:lnSpc>
              <a:spcBef>
                <a:spcPts val="0"/>
              </a:spcBef>
            </a:pPr>
            <a:r>
              <a:rPr lang="zh-TW" altLang="en-US" sz="2000" dirty="0">
                <a:ea typeface="標楷體" panose="03000509000000000000" pitchFamily="65" charset="-120"/>
              </a:rPr>
              <a:t>為世界和平帶來希望</a:t>
            </a:r>
            <a:r>
              <a:rPr lang="en-US" altLang="zh-TW" sz="2000" dirty="0">
                <a:ea typeface="標楷體" panose="03000509000000000000" pitchFamily="65" charset="-120"/>
              </a:rPr>
              <a:t>.</a:t>
            </a:r>
            <a:r>
              <a:rPr lang="zh-TW" altLang="en-US" sz="2000" dirty="0">
                <a:ea typeface="標楷體" panose="03000509000000000000" pitchFamily="65" charset="-120"/>
              </a:rPr>
              <a:t>這是我做神父五十多年來的渴望和追求</a:t>
            </a:r>
            <a:r>
              <a:rPr lang="en-US" altLang="zh-TW" sz="2000" dirty="0">
                <a:ea typeface="標楷體" panose="03000509000000000000" pitchFamily="65" charset="-120"/>
              </a:rPr>
              <a:t>,</a:t>
            </a:r>
            <a:r>
              <a:rPr lang="zh-TW" altLang="en-US" sz="2000" dirty="0">
                <a:ea typeface="標楷體" panose="03000509000000000000" pitchFamily="65" charset="-120"/>
              </a:rPr>
              <a:t>請大力支持</a:t>
            </a:r>
            <a:r>
              <a:rPr lang="en-US" altLang="zh-TW" sz="2000" dirty="0">
                <a:ea typeface="標楷體" panose="03000509000000000000" pitchFamily="65" charset="-120"/>
              </a:rPr>
              <a:t>!</a:t>
            </a:r>
          </a:p>
        </p:txBody>
      </p:sp>
      <p:sp>
        <p:nvSpPr>
          <p:cNvPr id="2" name="文字方塊 1"/>
          <p:cNvSpPr txBox="1"/>
          <p:nvPr/>
        </p:nvSpPr>
        <p:spPr>
          <a:xfrm rot="21269807">
            <a:off x="143428" y="977203"/>
            <a:ext cx="2342652" cy="861774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Fund Raising</a:t>
            </a: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Approved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by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HK</a:t>
            </a:r>
            <a:r>
              <a:rPr kumimoji="1" lang="en-US" altLang="zh-HK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1" lang="en-US" altLang="zh-HK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Catholic Diocese</a:t>
            </a:r>
            <a:endParaRPr kumimoji="1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9407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16632"/>
            <a:ext cx="9144000" cy="6524626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spc="3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下週就是聖週</a:t>
            </a:r>
            <a:r>
              <a:rPr lang="zh-TW" altLang="en-US" spc="3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和</a:t>
            </a:r>
            <a:r>
              <a:rPr lang="zh-TW" altLang="en-US" sz="4000" spc="3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逾越節的三日慶典</a:t>
            </a:r>
            <a:endParaRPr lang="en-US" altLang="zh-TW" sz="4000" spc="300" dirty="0">
              <a:solidFill>
                <a:srgbClr val="FF00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dirty="0">
                <a:ea typeface="華康儷中黑" panose="020B0509000000000000" pitchFamily="49" charset="-120"/>
              </a:rPr>
              <a:t>是天主教一年最重要的日子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  <a:r>
              <a:rPr lang="zh-TW" altLang="en-US" dirty="0">
                <a:ea typeface="華康儷中黑" panose="020B0509000000000000" pitchFamily="49" charset="-120"/>
              </a:rPr>
              <a:t>教友的本分是</a:t>
            </a:r>
            <a:endParaRPr lang="en-US" altLang="zh-TW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dirty="0">
                <a:ea typeface="華康儷中黑" panose="020B0509000000000000" pitchFamily="49" charset="-120"/>
              </a:rPr>
              <a:t>辦告解和領聖體</a:t>
            </a:r>
            <a:r>
              <a:rPr lang="en-US" altLang="zh-TW" dirty="0">
                <a:ea typeface="華康儷中黑" panose="020B0509000000000000" pitchFamily="49" charset="-120"/>
              </a:rPr>
              <a:t>, </a:t>
            </a:r>
            <a:r>
              <a:rPr lang="zh-TW" altLang="en-US" dirty="0">
                <a:solidFill>
                  <a:srgbClr val="9900CC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至少每年一次</a:t>
            </a:r>
            <a:endParaRPr lang="en-US" altLang="zh-TW" dirty="0">
              <a:solidFill>
                <a:srgbClr val="9900CC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>
                <a:ea typeface="華康儷中黑" panose="020B0509000000000000" pitchFamily="49" charset="-120"/>
              </a:rPr>
              <a:t>這「一次」最好是在四旬期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尤其是在這個聖週內</a:t>
            </a:r>
            <a:endParaRPr lang="en-US" altLang="zh-TW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公教教研中心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本身有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聖週四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的建立聖體和朝拜聖體</a:t>
            </a:r>
            <a:endParaRPr lang="en-US" altLang="zh-TW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聖週五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有全日退省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集體悔改禮儀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受難禮儀</a:t>
            </a:r>
            <a:endParaRPr lang="en-US" altLang="zh-TW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聖週六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有晚上的逾越聖祭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內含入門三聖事</a:t>
            </a:r>
            <a:endParaRPr lang="en-US" altLang="zh-TW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即聖洗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堅振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和聖體</a:t>
            </a:r>
            <a:endParaRPr lang="en-US" altLang="zh-TW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教友應在教研或其它堂區參加</a:t>
            </a:r>
            <a:r>
              <a:rPr lang="zh-TW" altLang="en-US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實體的禮儀</a:t>
            </a:r>
            <a:endParaRPr lang="en-US" altLang="zh-TW" dirty="0">
              <a:solidFill>
                <a:srgbClr val="FFFF00"/>
              </a:solidFill>
              <a:highlight>
                <a:srgbClr val="FF0000"/>
              </a:highlight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dirty="0">
                <a:ea typeface="華康儷中黑" panose="020B0509000000000000" pitchFamily="49" charset="-120"/>
              </a:rPr>
              <a:t>為不便去教堂的教友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我們網上聖週四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五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六</a:t>
            </a:r>
            <a:endParaRPr lang="en-US" altLang="zh-TW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dirty="0">
                <a:ea typeface="華康儷中黑" panose="020B0509000000000000" pitchFamily="49" charset="-120"/>
              </a:rPr>
              <a:t>都</a:t>
            </a:r>
            <a:r>
              <a:rPr lang="zh-TW" altLang="en-US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只有讀經和講道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幫助大家明白聖週精神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達到</a:t>
            </a:r>
            <a:endParaRPr lang="en-US" altLang="zh-TW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ts val="600"/>
              </a:spcBef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l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個人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家庭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社會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國家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人類的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l</a:t>
            </a:r>
            <a:r>
              <a:rPr lang="zh-TW" altLang="en-US" sz="3600" spc="2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重生和逾越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500782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5C4E402-C8F8-4F9A-916E-8D8051E87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0013"/>
            <a:ext cx="9144000" cy="6586537"/>
          </a:xfrm>
        </p:spPr>
        <p:txBody>
          <a:bodyPr/>
          <a:lstStyle/>
          <a:p>
            <a:pPr marL="0" indent="0" eaLnBrk="1" hangingPunct="1">
              <a:lnSpc>
                <a:spcPts val="5500"/>
              </a:lnSpc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恭讀聖保祿宗徒致斐理伯人書　</a:t>
            </a:r>
            <a:r>
              <a:rPr lang="en-US" altLang="zh-TW" sz="3600" dirty="0">
                <a:solidFill>
                  <a:schemeClr val="bg1"/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  <a:cs typeface="華康中黑體(P)" panose="020B0500000000000000" pitchFamily="34" charset="-120"/>
              </a:rPr>
              <a:t>2:6-11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弟兄姊妹們：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耶穌雖具有天主的形體，並沒有以自己與天主同等，為應當把持不捨的，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卻使自己空虛，取了奴僕的形體，與人相似，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形狀也一見如人；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他貶抑自己，聽命至死，且死在十字架上。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為此，天主極其舉揚他，賜給了他一個名字，超越其他所有名字，致使上天、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2B8105E9-9901-4C4D-B325-47785F96C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6084" name="文字方塊 3">
            <a:extLst>
              <a:ext uri="{FF2B5EF4-FFF2-40B4-BE49-F238E27FC236}">
                <a16:creationId xmlns:a16="http://schemas.microsoft.com/office/drawing/2014/main" id="{41708485-70E9-4CE7-9C89-3E0BB4E2A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6688" y="62865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1/2</a:t>
            </a:r>
            <a:endParaRPr kumimoji="1" lang="zh-TW" altLang="en-US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DAC0793-480D-43E7-A688-D81D0EF9D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1450"/>
            <a:ext cx="9144000" cy="6419850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地上和地下的一切，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一聽到耶穌的名字，無不屈膝叩拜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；一切唇舌，無不明認耶穌基督是主，以光榮天主聖父。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F469E129-BFEA-4DF1-84B1-F5A63FE86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7108" name="文字方塊 3">
            <a:extLst>
              <a:ext uri="{FF2B5EF4-FFF2-40B4-BE49-F238E27FC236}">
                <a16:creationId xmlns:a16="http://schemas.microsoft.com/office/drawing/2014/main" id="{59E6F17C-C110-49FB-9EA3-41790D8C2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6688" y="62865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2/2</a:t>
            </a:r>
            <a:endParaRPr kumimoji="1" lang="zh-TW" altLang="en-US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786290"/>
          </a:xfrm>
        </p:spPr>
        <p:txBody>
          <a:bodyPr/>
          <a:lstStyle/>
          <a:p>
            <a:pPr marL="0" indent="0" algn="just" eaLnBrk="1">
              <a:buFontTx/>
              <a:buNone/>
            </a:pPr>
            <a:endParaRPr lang="en-US" altLang="zh-TW" sz="1600" dirty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0" indent="0" eaLnBrk="1"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馬爾谷所載主耶穌基督的受難始末 </a:t>
            </a:r>
            <a:r>
              <a:rPr lang="en-US" altLang="zh-TW" sz="3600" dirty="0">
                <a:solidFill>
                  <a:srgbClr val="00FF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15:1-39</a:t>
            </a:r>
          </a:p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一到清晨，司祭長、長老及經師，和全體公議會，就把耶穌捆綁了，解送給比拉多。比拉多問他說：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「你是猶太人的君王嗎？」耶穌回答說：「你說的是。」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司祭長控告他許多事；比拉多又問他說：「你看，他們控告你這麼多的事，你什麼都不回答嗎？」耶穌仍沒有回答什麼，以致比拉多大為驚異。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937500" y="6220267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1/8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97650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每逢節日，總督慣常給民眾釋放一個他們所要求的囚犯。當時，有一個名叫巴辣巴的，他是與那些在暴動中殺人的暴徒一同被囚的。群眾上去，要求照常給他們辦理。</a:t>
            </a:r>
            <a:endParaRPr lang="en-US" altLang="zh-TW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比拉多回答他們說：「你們願意我給你們釋放猶太人的君王嗎？」他原知道司祭長是由於嫉妒纔把耶穌解送來的。但是，司祭長卻煽動群眾，寧要給他們釋放巴辣巴。</a:t>
            </a:r>
            <a:endParaRPr lang="en-US" altLang="zh-TW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740352" y="6165304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2/8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81626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比拉多又向他們說：「那麼，對你們所稱的猶太人君王，我可怎麼辦呢？」他們又喊說：「釘他在十字架上！」比拉多對他們說：「他作了什麼惡事？」他們越發喊說：「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釘他在十字架上！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比拉多願意滿足群眾，就給他們釋放了巴辣巴，把耶穌鞭打後，交給他們，釘在十字架上。</a:t>
            </a:r>
            <a:endParaRPr lang="en-US" altLang="zh-TW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兵士把耶穌帶到庭院裏面，即總督府內，把全隊叫齊，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991475" y="6237312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3/8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885384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給耶穌穿上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紫紅袍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，編了一個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茨冠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給他戴上，開始向他致敬說：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「猶太人的君王，萬歲！」然後用一根蘆葦敲他的頭，向他吐唾沫，屈膝朝拜他。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他們戲弄了耶穌之後，就給他脫去紫紅袍，給他穿上他自己的衣服，然後帶他出去，把他釘在十字架上。</a:t>
            </a:r>
            <a:endParaRPr lang="en-US" altLang="zh-TW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有一個基勒乃人西滿，是亞歷山大和魯富的父親，他從田間來，正路過那裏，他們就強迫他背耶穌的十字架。</a:t>
            </a:r>
            <a:endParaRPr lang="en-US" altLang="zh-TW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52228" name="文字方塊 3"/>
          <p:cNvSpPr txBox="1">
            <a:spLocks noChangeArrowheads="1"/>
          </p:cNvSpPr>
          <p:nvPr/>
        </p:nvSpPr>
        <p:spPr bwMode="auto">
          <a:xfrm>
            <a:off x="7812360" y="6237312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4/8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31526</TotalTime>
  <Words>3275</Words>
  <Application>Microsoft Office PowerPoint</Application>
  <PresentationFormat>如螢幕大小 (4:3)</PresentationFormat>
  <Paragraphs>181</Paragraphs>
  <Slides>35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5</vt:i4>
      </vt:variant>
      <vt:variant>
        <vt:lpstr>投影片標題</vt:lpstr>
      </vt:variant>
      <vt:variant>
        <vt:i4>35</vt:i4>
      </vt:variant>
    </vt:vector>
  </HeadingPairs>
  <TitlesOfParts>
    <vt:vector size="53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預設簡報設計</vt:lpstr>
      <vt:lpstr>3_預設簡報設計</vt:lpstr>
      <vt:lpstr>15_預設簡報設計</vt:lpstr>
      <vt:lpstr>2_預設簡報設計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1763</cp:revision>
  <dcterms:created xsi:type="dcterms:W3CDTF">2006-09-26T01:05:23Z</dcterms:created>
  <dcterms:modified xsi:type="dcterms:W3CDTF">2024-03-15T09:24:40Z</dcterms:modified>
</cp:coreProperties>
</file>